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3D3D3C"/>
    <a:srgbClr val="BA2025"/>
    <a:srgbClr val="D5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No%20of%20job%20applications%20and%20zorro%20ads%20-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No%20of%20job%20applications%20and%20zorro%20ads%20-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No%20of%20job%20applications%20and%20zorro%20ads%20-%20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No%20of%20job%20applications%20and%20zorro%20ads%20-%20201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No%20of%20job%20applications%20and%20zorro%20ads%20-%20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Place%20po%20kategorijam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Place%20po%20kategorijam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lectio.local\share\Marketing\Projekti\MojPosao\Indeks%20trzista%20rada\HUP%20Dan%20poduzetnika\Place%20po%20kategorijam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400"/>
              <a:t>Mjesečni broj oglasa</a:t>
            </a:r>
            <a:r>
              <a:rPr lang="hr-HR" sz="1400" baseline="0"/>
              <a:t> i prijava</a:t>
            </a:r>
            <a:endParaRPr lang="hr-HR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'No.of job app.without zorro ads'!$K$5</c:f>
              <c:strCache>
                <c:ptCount val="1"/>
                <c:pt idx="0">
                  <c:v>Broj prijava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'No.of job app.without zorro ads'!$B$6:$C$34</c:f>
              <c:multiLvlStrCache>
                <c:ptCount val="29"/>
                <c:lvl>
                  <c:pt idx="0">
                    <c:v>siječanj</c:v>
                  </c:pt>
                  <c:pt idx="1">
                    <c:v>veljača</c:v>
                  </c:pt>
                  <c:pt idx="2">
                    <c:v>ožujak</c:v>
                  </c:pt>
                  <c:pt idx="3">
                    <c:v>travanj</c:v>
                  </c:pt>
                  <c:pt idx="4">
                    <c:v>svibanj</c:v>
                  </c:pt>
                  <c:pt idx="5">
                    <c:v>lipanj</c:v>
                  </c:pt>
                  <c:pt idx="6">
                    <c:v>srpanj</c:v>
                  </c:pt>
                  <c:pt idx="7">
                    <c:v>kolovoz</c:v>
                  </c:pt>
                  <c:pt idx="8">
                    <c:v>rujan</c:v>
                  </c:pt>
                  <c:pt idx="9">
                    <c:v>listopad</c:v>
                  </c:pt>
                  <c:pt idx="10">
                    <c:v>studeni</c:v>
                  </c:pt>
                  <c:pt idx="11">
                    <c:v>prosinac</c:v>
                  </c:pt>
                  <c:pt idx="13">
                    <c:v>siječanj</c:v>
                  </c:pt>
                  <c:pt idx="14">
                    <c:v>veljača</c:v>
                  </c:pt>
                  <c:pt idx="15">
                    <c:v>ožujak</c:v>
                  </c:pt>
                  <c:pt idx="16">
                    <c:v>travanj</c:v>
                  </c:pt>
                  <c:pt idx="17">
                    <c:v>svibanj</c:v>
                  </c:pt>
                  <c:pt idx="18">
                    <c:v>lipanj</c:v>
                  </c:pt>
                  <c:pt idx="19">
                    <c:v>srpanj</c:v>
                  </c:pt>
                  <c:pt idx="20">
                    <c:v>kolovoz</c:v>
                  </c:pt>
                  <c:pt idx="21">
                    <c:v>rujan</c:v>
                  </c:pt>
                  <c:pt idx="22">
                    <c:v>listopad</c:v>
                  </c:pt>
                  <c:pt idx="23">
                    <c:v>studeni</c:v>
                  </c:pt>
                  <c:pt idx="24">
                    <c:v>prosinac</c:v>
                  </c:pt>
                  <c:pt idx="26">
                    <c:v>siječanj</c:v>
                  </c:pt>
                  <c:pt idx="27">
                    <c:v>veljača</c:v>
                  </c:pt>
                  <c:pt idx="28">
                    <c:v>ožujak</c:v>
                  </c:pt>
                </c:lvl>
                <c:lvl>
                  <c:pt idx="0">
                    <c:v>2015</c:v>
                  </c:pt>
                  <c:pt idx="13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'No.of job app.without zorro ads'!$E$6:$E$34</c:f>
              <c:numCache>
                <c:formatCode>General</c:formatCode>
                <c:ptCount val="29"/>
                <c:pt idx="0">
                  <c:v>133888</c:v>
                </c:pt>
                <c:pt idx="1">
                  <c:v>102244</c:v>
                </c:pt>
                <c:pt idx="2">
                  <c:v>115637</c:v>
                </c:pt>
                <c:pt idx="3">
                  <c:v>92607</c:v>
                </c:pt>
                <c:pt idx="4">
                  <c:v>90369</c:v>
                </c:pt>
                <c:pt idx="5">
                  <c:v>68549</c:v>
                </c:pt>
                <c:pt idx="6">
                  <c:v>65447</c:v>
                </c:pt>
                <c:pt idx="7">
                  <c:v>69860</c:v>
                </c:pt>
                <c:pt idx="8">
                  <c:v>111090</c:v>
                </c:pt>
                <c:pt idx="9">
                  <c:v>119798</c:v>
                </c:pt>
                <c:pt idx="10">
                  <c:v>100652</c:v>
                </c:pt>
                <c:pt idx="11">
                  <c:v>73849</c:v>
                </c:pt>
                <c:pt idx="13">
                  <c:v>125096</c:v>
                </c:pt>
                <c:pt idx="14">
                  <c:v>115204</c:v>
                </c:pt>
                <c:pt idx="15">
                  <c:v>111074</c:v>
                </c:pt>
                <c:pt idx="16">
                  <c:v>96349</c:v>
                </c:pt>
                <c:pt idx="17">
                  <c:v>84716</c:v>
                </c:pt>
                <c:pt idx="18">
                  <c:v>76264</c:v>
                </c:pt>
                <c:pt idx="19">
                  <c:v>60031</c:v>
                </c:pt>
                <c:pt idx="20">
                  <c:v>78554</c:v>
                </c:pt>
                <c:pt idx="21">
                  <c:v>108366</c:v>
                </c:pt>
                <c:pt idx="22">
                  <c:v>93268</c:v>
                </c:pt>
                <c:pt idx="23">
                  <c:v>97825</c:v>
                </c:pt>
                <c:pt idx="24">
                  <c:v>72277</c:v>
                </c:pt>
                <c:pt idx="26">
                  <c:v>125548</c:v>
                </c:pt>
                <c:pt idx="27">
                  <c:v>117728</c:v>
                </c:pt>
                <c:pt idx="28">
                  <c:v>113147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98A-4EB0-B996-4A76E6127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8474504"/>
        <c:axId val="268474896"/>
      </c:lineChart>
      <c:lineChart>
        <c:grouping val="standard"/>
        <c:varyColors val="0"/>
        <c:ser>
          <c:idx val="2"/>
          <c:order val="1"/>
          <c:tx>
            <c:strRef>
              <c:f>'No.of job app.without zorro ads'!$J$5</c:f>
              <c:strCache>
                <c:ptCount val="1"/>
                <c:pt idx="0">
                  <c:v>Broj oglasa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'No.of job app.without zorro ads'!$B$6:$C$34</c:f>
              <c:multiLvlStrCache>
                <c:ptCount val="29"/>
                <c:lvl>
                  <c:pt idx="0">
                    <c:v>siječanj</c:v>
                  </c:pt>
                  <c:pt idx="1">
                    <c:v>veljača</c:v>
                  </c:pt>
                  <c:pt idx="2">
                    <c:v>ožujak</c:v>
                  </c:pt>
                  <c:pt idx="3">
                    <c:v>travanj</c:v>
                  </c:pt>
                  <c:pt idx="4">
                    <c:v>svibanj</c:v>
                  </c:pt>
                  <c:pt idx="5">
                    <c:v>lipanj</c:v>
                  </c:pt>
                  <c:pt idx="6">
                    <c:v>srpanj</c:v>
                  </c:pt>
                  <c:pt idx="7">
                    <c:v>kolovoz</c:v>
                  </c:pt>
                  <c:pt idx="8">
                    <c:v>rujan</c:v>
                  </c:pt>
                  <c:pt idx="9">
                    <c:v>listopad</c:v>
                  </c:pt>
                  <c:pt idx="10">
                    <c:v>studeni</c:v>
                  </c:pt>
                  <c:pt idx="11">
                    <c:v>prosinac</c:v>
                  </c:pt>
                  <c:pt idx="13">
                    <c:v>siječanj</c:v>
                  </c:pt>
                  <c:pt idx="14">
                    <c:v>veljača</c:v>
                  </c:pt>
                  <c:pt idx="15">
                    <c:v>ožujak</c:v>
                  </c:pt>
                  <c:pt idx="16">
                    <c:v>travanj</c:v>
                  </c:pt>
                  <c:pt idx="17">
                    <c:v>svibanj</c:v>
                  </c:pt>
                  <c:pt idx="18">
                    <c:v>lipanj</c:v>
                  </c:pt>
                  <c:pt idx="19">
                    <c:v>srpanj</c:v>
                  </c:pt>
                  <c:pt idx="20">
                    <c:v>kolovoz</c:v>
                  </c:pt>
                  <c:pt idx="21">
                    <c:v>rujan</c:v>
                  </c:pt>
                  <c:pt idx="22">
                    <c:v>listopad</c:v>
                  </c:pt>
                  <c:pt idx="23">
                    <c:v>studeni</c:v>
                  </c:pt>
                  <c:pt idx="24">
                    <c:v>prosinac</c:v>
                  </c:pt>
                  <c:pt idx="26">
                    <c:v>siječanj</c:v>
                  </c:pt>
                  <c:pt idx="27">
                    <c:v>veljača</c:v>
                  </c:pt>
                  <c:pt idx="28">
                    <c:v>ožujak</c:v>
                  </c:pt>
                </c:lvl>
                <c:lvl>
                  <c:pt idx="0">
                    <c:v>2015</c:v>
                  </c:pt>
                  <c:pt idx="13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'No.of job app.without zorro ads'!$D$6:$D$34</c:f>
              <c:numCache>
                <c:formatCode>General</c:formatCode>
                <c:ptCount val="29"/>
                <c:pt idx="0">
                  <c:v>1530</c:v>
                </c:pt>
                <c:pt idx="1">
                  <c:v>1455</c:v>
                </c:pt>
                <c:pt idx="2">
                  <c:v>1743</c:v>
                </c:pt>
                <c:pt idx="3">
                  <c:v>1705</c:v>
                </c:pt>
                <c:pt idx="4">
                  <c:v>1751</c:v>
                </c:pt>
                <c:pt idx="5">
                  <c:v>1399</c:v>
                </c:pt>
                <c:pt idx="6">
                  <c:v>1464</c:v>
                </c:pt>
                <c:pt idx="7">
                  <c:v>1408</c:v>
                </c:pt>
                <c:pt idx="8">
                  <c:v>2112</c:v>
                </c:pt>
                <c:pt idx="9">
                  <c:v>1823</c:v>
                </c:pt>
                <c:pt idx="10">
                  <c:v>1645</c:v>
                </c:pt>
                <c:pt idx="11">
                  <c:v>1265</c:v>
                </c:pt>
                <c:pt idx="13">
                  <c:v>1791</c:v>
                </c:pt>
                <c:pt idx="14">
                  <c:v>2184</c:v>
                </c:pt>
                <c:pt idx="15">
                  <c:v>2164</c:v>
                </c:pt>
                <c:pt idx="16">
                  <c:v>2248</c:v>
                </c:pt>
                <c:pt idx="17">
                  <c:v>2178</c:v>
                </c:pt>
                <c:pt idx="18">
                  <c:v>2095</c:v>
                </c:pt>
                <c:pt idx="19">
                  <c:v>1694</c:v>
                </c:pt>
                <c:pt idx="20">
                  <c:v>1946</c:v>
                </c:pt>
                <c:pt idx="21">
                  <c:v>2500</c:v>
                </c:pt>
                <c:pt idx="22">
                  <c:v>2063</c:v>
                </c:pt>
                <c:pt idx="23">
                  <c:v>2011</c:v>
                </c:pt>
                <c:pt idx="24">
                  <c:v>1580</c:v>
                </c:pt>
                <c:pt idx="26">
                  <c:v>2466</c:v>
                </c:pt>
                <c:pt idx="27">
                  <c:v>2882</c:v>
                </c:pt>
                <c:pt idx="28">
                  <c:v>3349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8A-4EB0-B996-4A76E6127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709528"/>
        <c:axId val="504709136"/>
      </c:lineChart>
      <c:catAx>
        <c:axId val="268474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8474896"/>
        <c:crosses val="autoZero"/>
        <c:auto val="1"/>
        <c:lblAlgn val="ctr"/>
        <c:lblOffset val="100"/>
        <c:noMultiLvlLbl val="0"/>
      </c:catAx>
      <c:valAx>
        <c:axId val="26847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8474504"/>
        <c:crosses val="autoZero"/>
        <c:crossBetween val="between"/>
      </c:valAx>
      <c:valAx>
        <c:axId val="5047091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4709528"/>
        <c:crosses val="max"/>
        <c:crossBetween val="between"/>
      </c:valAx>
      <c:catAx>
        <c:axId val="504709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47091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sz="1400" dirty="0"/>
              <a:t>Prosječni mjesečni broj prijava po oglasu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12294504623386165"/>
          <c:y val="0.12742333333333333"/>
          <c:w val="0.8500445179159235"/>
          <c:h val="0.44649074074074074"/>
        </c:manualLayout>
      </c:layout>
      <c:lineChart>
        <c:grouping val="standard"/>
        <c:varyColors val="0"/>
        <c:ser>
          <c:idx val="1"/>
          <c:order val="0"/>
          <c:tx>
            <c:strRef>
              <c:f>'No.of job app.without zorro ads'!$F$5</c:f>
              <c:strCache>
                <c:ptCount val="1"/>
                <c:pt idx="0">
                  <c:v>Prosječni broj prijava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'No.of job app.without zorro ads'!$B$6:$C$34</c:f>
              <c:multiLvlStrCache>
                <c:ptCount val="29"/>
                <c:lvl>
                  <c:pt idx="0">
                    <c:v>siječanj</c:v>
                  </c:pt>
                  <c:pt idx="1">
                    <c:v>veljača</c:v>
                  </c:pt>
                  <c:pt idx="2">
                    <c:v>ožujak</c:v>
                  </c:pt>
                  <c:pt idx="3">
                    <c:v>travanj</c:v>
                  </c:pt>
                  <c:pt idx="4">
                    <c:v>svibanj</c:v>
                  </c:pt>
                  <c:pt idx="5">
                    <c:v>lipanj</c:v>
                  </c:pt>
                  <c:pt idx="6">
                    <c:v>srpanj</c:v>
                  </c:pt>
                  <c:pt idx="7">
                    <c:v>kolovoz</c:v>
                  </c:pt>
                  <c:pt idx="8">
                    <c:v>rujan</c:v>
                  </c:pt>
                  <c:pt idx="9">
                    <c:v>listopad</c:v>
                  </c:pt>
                  <c:pt idx="10">
                    <c:v>studeni</c:v>
                  </c:pt>
                  <c:pt idx="11">
                    <c:v>prosinac</c:v>
                  </c:pt>
                  <c:pt idx="13">
                    <c:v>siječanj</c:v>
                  </c:pt>
                  <c:pt idx="14">
                    <c:v>veljača</c:v>
                  </c:pt>
                  <c:pt idx="15">
                    <c:v>ožujak</c:v>
                  </c:pt>
                  <c:pt idx="16">
                    <c:v>travanj</c:v>
                  </c:pt>
                  <c:pt idx="17">
                    <c:v>svibanj</c:v>
                  </c:pt>
                  <c:pt idx="18">
                    <c:v>lipanj</c:v>
                  </c:pt>
                  <c:pt idx="19">
                    <c:v>srpanj</c:v>
                  </c:pt>
                  <c:pt idx="20">
                    <c:v>kolovoz</c:v>
                  </c:pt>
                  <c:pt idx="21">
                    <c:v>rujan</c:v>
                  </c:pt>
                  <c:pt idx="22">
                    <c:v>listopad</c:v>
                  </c:pt>
                  <c:pt idx="23">
                    <c:v>studeni</c:v>
                  </c:pt>
                  <c:pt idx="24">
                    <c:v>prosinac</c:v>
                  </c:pt>
                  <c:pt idx="26">
                    <c:v>siječanj</c:v>
                  </c:pt>
                  <c:pt idx="27">
                    <c:v>veljača</c:v>
                  </c:pt>
                  <c:pt idx="28">
                    <c:v>ožujak</c:v>
                  </c:pt>
                </c:lvl>
                <c:lvl>
                  <c:pt idx="0">
                    <c:v>2015</c:v>
                  </c:pt>
                  <c:pt idx="13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'No.of job app.without zorro ads'!$F$6:$F$34</c:f>
              <c:numCache>
                <c:formatCode>_(* #,##0.00_);_(* \(#,##0.00\);_(* "-"??_);_(@_)</c:formatCode>
                <c:ptCount val="29"/>
                <c:pt idx="0">
                  <c:v>87.508496732026146</c:v>
                </c:pt>
                <c:pt idx="1">
                  <c:v>70.270790378006879</c:v>
                </c:pt>
                <c:pt idx="2">
                  <c:v>66.34366035570855</c:v>
                </c:pt>
                <c:pt idx="3">
                  <c:v>54.314956011730203</c:v>
                </c:pt>
                <c:pt idx="4">
                  <c:v>51.609937178754997</c:v>
                </c:pt>
                <c:pt idx="5">
                  <c:v>48.998570407433881</c:v>
                </c:pt>
                <c:pt idx="6">
                  <c:v>44.704234972677597</c:v>
                </c:pt>
                <c:pt idx="7">
                  <c:v>49.616477272727273</c:v>
                </c:pt>
                <c:pt idx="8">
                  <c:v>52.59943181818182</c:v>
                </c:pt>
                <c:pt idx="9">
                  <c:v>65.714755896873285</c:v>
                </c:pt>
                <c:pt idx="10">
                  <c:v>61.186626139817626</c:v>
                </c:pt>
                <c:pt idx="11">
                  <c:v>58.378656126482213</c:v>
                </c:pt>
                <c:pt idx="13">
                  <c:v>69.84701284198772</c:v>
                </c:pt>
                <c:pt idx="14">
                  <c:v>52.749084249084248</c:v>
                </c:pt>
                <c:pt idx="15">
                  <c:v>51.328096118299449</c:v>
                </c:pt>
                <c:pt idx="16">
                  <c:v>42.859875444839858</c:v>
                </c:pt>
                <c:pt idx="17">
                  <c:v>38.896235078053259</c:v>
                </c:pt>
                <c:pt idx="18">
                  <c:v>36.402863961813843</c:v>
                </c:pt>
                <c:pt idx="19">
                  <c:v>35.437426210153482</c:v>
                </c:pt>
                <c:pt idx="20">
                  <c:v>40.366906474820141</c:v>
                </c:pt>
                <c:pt idx="21">
                  <c:v>43.346400000000003</c:v>
                </c:pt>
                <c:pt idx="22">
                  <c:v>45.20988851187591</c:v>
                </c:pt>
                <c:pt idx="23">
                  <c:v>48.644952759820981</c:v>
                </c:pt>
                <c:pt idx="24">
                  <c:v>45.744936708860763</c:v>
                </c:pt>
                <c:pt idx="26">
                  <c:v>50.911597729115975</c:v>
                </c:pt>
                <c:pt idx="27">
                  <c:v>40.849410131852878</c:v>
                </c:pt>
                <c:pt idx="28">
                  <c:v>33.785309047476858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FC-4D8E-8409-EBEB3A21B4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8681504"/>
        <c:axId val="568681896"/>
      </c:lineChart>
      <c:catAx>
        <c:axId val="56868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68681896"/>
        <c:crosses val="autoZero"/>
        <c:auto val="1"/>
        <c:lblAlgn val="ctr"/>
        <c:lblOffset val="100"/>
        <c:noMultiLvlLbl val="0"/>
      </c:catAx>
      <c:valAx>
        <c:axId val="568681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6868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r-HR" sz="1200" b="1" i="0" u="none" strike="noStrike" baseline="0">
                <a:effectLst/>
              </a:rPr>
              <a:t>IT, telekomunikacije - </a:t>
            </a:r>
            <a:r>
              <a:rPr lang="hr-HR" sz="1200" b="0" i="0" baseline="0">
                <a:effectLst/>
              </a:rPr>
              <a:t>Prosječni mjesečni broj prijava</a:t>
            </a:r>
            <a:endParaRPr lang="hr-HR" sz="12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2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8.3071455938697317E-2"/>
          <c:y val="0.13781851851851851"/>
          <c:w val="0.89016609195402296"/>
          <c:h val="0.47256555555555557"/>
        </c:manualLayout>
      </c:layout>
      <c:lineChart>
        <c:grouping val="standard"/>
        <c:varyColors val="0"/>
        <c:ser>
          <c:idx val="1"/>
          <c:order val="0"/>
          <c:tx>
            <c:strRef>
              <c:f>'No.of job app.without zorro ads'!$L$5</c:f>
              <c:strCache>
                <c:ptCount val="1"/>
                <c:pt idx="0">
                  <c:v>Prosječni broj prijava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'No.of job app.without zorro ads'!$H$6:$I$34</c:f>
              <c:multiLvlStrCache>
                <c:ptCount val="29"/>
                <c:lvl>
                  <c:pt idx="0">
                    <c:v>siječanj</c:v>
                  </c:pt>
                  <c:pt idx="1">
                    <c:v>veljača</c:v>
                  </c:pt>
                  <c:pt idx="2">
                    <c:v>ožujak</c:v>
                  </c:pt>
                  <c:pt idx="3">
                    <c:v>travanj</c:v>
                  </c:pt>
                  <c:pt idx="4">
                    <c:v>svibanj</c:v>
                  </c:pt>
                  <c:pt idx="5">
                    <c:v>lipanj</c:v>
                  </c:pt>
                  <c:pt idx="6">
                    <c:v>srpanj</c:v>
                  </c:pt>
                  <c:pt idx="7">
                    <c:v>kolovoz</c:v>
                  </c:pt>
                  <c:pt idx="8">
                    <c:v>rujan</c:v>
                  </c:pt>
                  <c:pt idx="9">
                    <c:v>listopad</c:v>
                  </c:pt>
                  <c:pt idx="10">
                    <c:v>studeni</c:v>
                  </c:pt>
                  <c:pt idx="11">
                    <c:v>prosinac</c:v>
                  </c:pt>
                  <c:pt idx="13">
                    <c:v>siječanj</c:v>
                  </c:pt>
                  <c:pt idx="14">
                    <c:v>veljača</c:v>
                  </c:pt>
                  <c:pt idx="15">
                    <c:v>ožujak</c:v>
                  </c:pt>
                  <c:pt idx="16">
                    <c:v>travanj</c:v>
                  </c:pt>
                  <c:pt idx="17">
                    <c:v>svibanj</c:v>
                  </c:pt>
                  <c:pt idx="18">
                    <c:v>lipanj</c:v>
                  </c:pt>
                  <c:pt idx="19">
                    <c:v>srpanj</c:v>
                  </c:pt>
                  <c:pt idx="20">
                    <c:v>kolovoz</c:v>
                  </c:pt>
                  <c:pt idx="21">
                    <c:v>rujan</c:v>
                  </c:pt>
                  <c:pt idx="22">
                    <c:v>listopad</c:v>
                  </c:pt>
                  <c:pt idx="23">
                    <c:v>studeni</c:v>
                  </c:pt>
                  <c:pt idx="24">
                    <c:v>prosinac</c:v>
                  </c:pt>
                  <c:pt idx="26">
                    <c:v>siječanj</c:v>
                  </c:pt>
                  <c:pt idx="27">
                    <c:v>veljača</c:v>
                  </c:pt>
                  <c:pt idx="28">
                    <c:v>ožujak</c:v>
                  </c:pt>
                </c:lvl>
                <c:lvl>
                  <c:pt idx="0">
                    <c:v>2015</c:v>
                  </c:pt>
                  <c:pt idx="13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'No.of job app.without zorro ads'!$L$6:$L$34</c:f>
              <c:numCache>
                <c:formatCode>_-* #,##0\ _k_n_-;\-* #,##0\ _k_n_-;_-* "-"??\ _k_n_-;_-@_-</c:formatCode>
                <c:ptCount val="29"/>
                <c:pt idx="0">
                  <c:v>48.53846153846154</c:v>
                </c:pt>
                <c:pt idx="1">
                  <c:v>65.653179190751445</c:v>
                </c:pt>
                <c:pt idx="2">
                  <c:v>44.989637305699482</c:v>
                </c:pt>
                <c:pt idx="3">
                  <c:v>42.810975609756099</c:v>
                </c:pt>
                <c:pt idx="4">
                  <c:v>31.145454545454545</c:v>
                </c:pt>
                <c:pt idx="5">
                  <c:v>28.627906976744185</c:v>
                </c:pt>
                <c:pt idx="6">
                  <c:v>31.256830601092897</c:v>
                </c:pt>
                <c:pt idx="7">
                  <c:v>30.568493150684933</c:v>
                </c:pt>
                <c:pt idx="8">
                  <c:v>36.881057268722465</c:v>
                </c:pt>
                <c:pt idx="9">
                  <c:v>38.642857142857146</c:v>
                </c:pt>
                <c:pt idx="10">
                  <c:v>39.594736842105263</c:v>
                </c:pt>
                <c:pt idx="11">
                  <c:v>43.537037037037038</c:v>
                </c:pt>
                <c:pt idx="13">
                  <c:v>48.583783783783787</c:v>
                </c:pt>
                <c:pt idx="14">
                  <c:v>31.62719298245614</c:v>
                </c:pt>
                <c:pt idx="15">
                  <c:v>41.99</c:v>
                </c:pt>
                <c:pt idx="16">
                  <c:v>33.373205741626798</c:v>
                </c:pt>
                <c:pt idx="17">
                  <c:v>27.25257731958763</c:v>
                </c:pt>
                <c:pt idx="18">
                  <c:v>28</c:v>
                </c:pt>
                <c:pt idx="19">
                  <c:v>27.666666666666668</c:v>
                </c:pt>
                <c:pt idx="20">
                  <c:v>36.795454545454547</c:v>
                </c:pt>
                <c:pt idx="21">
                  <c:v>30.292682926829269</c:v>
                </c:pt>
                <c:pt idx="22">
                  <c:v>31.206008583690988</c:v>
                </c:pt>
                <c:pt idx="23">
                  <c:v>31.282178217821784</c:v>
                </c:pt>
                <c:pt idx="24">
                  <c:v>28.109947643979059</c:v>
                </c:pt>
                <c:pt idx="26">
                  <c:v>35.48924731182796</c:v>
                </c:pt>
                <c:pt idx="27">
                  <c:v>31.070796460176989</c:v>
                </c:pt>
                <c:pt idx="28">
                  <c:v>26.35546875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9B-4ED2-B912-4F02F0E99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710312"/>
        <c:axId val="504710704"/>
      </c:lineChart>
      <c:catAx>
        <c:axId val="504710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4710704"/>
        <c:crosses val="autoZero"/>
        <c:auto val="1"/>
        <c:lblAlgn val="ctr"/>
        <c:lblOffset val="100"/>
        <c:noMultiLvlLbl val="0"/>
      </c:catAx>
      <c:valAx>
        <c:axId val="50471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k_n_-;\-* #,##0\ _k_n_-;_-* &quot;-&quot;??\ _k_n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4710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r-HR" sz="1200" b="1" i="0" u="none" strike="noStrike" baseline="0">
                <a:effectLst/>
              </a:rPr>
              <a:t>Graditeljstvo, geodezija, geologija - </a:t>
            </a:r>
            <a:r>
              <a:rPr lang="hr-HR" sz="1200" b="0" i="0" baseline="0">
                <a:effectLst/>
              </a:rPr>
              <a:t>Prosječni mjesečni broj prijava</a:t>
            </a:r>
            <a:endParaRPr lang="hr-HR" sz="12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8.3071455938697317E-2"/>
          <c:y val="0.18320925925925929"/>
          <c:w val="0.89016609195402296"/>
          <c:h val="0.42717481481481484"/>
        </c:manualLayout>
      </c:layout>
      <c:lineChart>
        <c:grouping val="standard"/>
        <c:varyColors val="0"/>
        <c:ser>
          <c:idx val="1"/>
          <c:order val="0"/>
          <c:tx>
            <c:strRef>
              <c:f>'No.of job app.without zorro ads'!$L$5</c:f>
              <c:strCache>
                <c:ptCount val="1"/>
                <c:pt idx="0">
                  <c:v>Prosječni broj prijava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'No.of job app.without zorro ads'!$N$6:$O$34</c:f>
              <c:multiLvlStrCache>
                <c:ptCount val="29"/>
                <c:lvl>
                  <c:pt idx="0">
                    <c:v>siječanj</c:v>
                  </c:pt>
                  <c:pt idx="1">
                    <c:v>veljača</c:v>
                  </c:pt>
                  <c:pt idx="2">
                    <c:v>ožujak</c:v>
                  </c:pt>
                  <c:pt idx="3">
                    <c:v>travanj</c:v>
                  </c:pt>
                  <c:pt idx="4">
                    <c:v>svibanj</c:v>
                  </c:pt>
                  <c:pt idx="5">
                    <c:v>lipanj</c:v>
                  </c:pt>
                  <c:pt idx="6">
                    <c:v>srpanj</c:v>
                  </c:pt>
                  <c:pt idx="7">
                    <c:v>kolovoz</c:v>
                  </c:pt>
                  <c:pt idx="8">
                    <c:v>rujan</c:v>
                  </c:pt>
                  <c:pt idx="9">
                    <c:v>listopad</c:v>
                  </c:pt>
                  <c:pt idx="10">
                    <c:v>studeni</c:v>
                  </c:pt>
                  <c:pt idx="11">
                    <c:v>prosinac</c:v>
                  </c:pt>
                  <c:pt idx="13">
                    <c:v>siječanj</c:v>
                  </c:pt>
                  <c:pt idx="14">
                    <c:v>veljača</c:v>
                  </c:pt>
                  <c:pt idx="15">
                    <c:v>ožujak</c:v>
                  </c:pt>
                  <c:pt idx="16">
                    <c:v>travanj</c:v>
                  </c:pt>
                  <c:pt idx="17">
                    <c:v>svibanj</c:v>
                  </c:pt>
                  <c:pt idx="18">
                    <c:v>lipanj</c:v>
                  </c:pt>
                  <c:pt idx="19">
                    <c:v>srpanj</c:v>
                  </c:pt>
                  <c:pt idx="20">
                    <c:v>kolovoz</c:v>
                  </c:pt>
                  <c:pt idx="21">
                    <c:v>rujan</c:v>
                  </c:pt>
                  <c:pt idx="22">
                    <c:v>listopad</c:v>
                  </c:pt>
                  <c:pt idx="23">
                    <c:v>studeni</c:v>
                  </c:pt>
                  <c:pt idx="24">
                    <c:v>prosinac</c:v>
                  </c:pt>
                  <c:pt idx="26">
                    <c:v>siječanj</c:v>
                  </c:pt>
                  <c:pt idx="27">
                    <c:v>veljača</c:v>
                  </c:pt>
                  <c:pt idx="28">
                    <c:v>ožujak</c:v>
                  </c:pt>
                </c:lvl>
                <c:lvl>
                  <c:pt idx="0">
                    <c:v>2015</c:v>
                  </c:pt>
                  <c:pt idx="13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'No.of job app.without zorro ads'!$R$6:$R$34</c:f>
              <c:numCache>
                <c:formatCode>_-* #,##0\ _k_n_-;\-* #,##0\ _k_n_-;_-* "-"??\ _k_n_-;_-@_-</c:formatCode>
                <c:ptCount val="29"/>
                <c:pt idx="0">
                  <c:v>38.794871794871796</c:v>
                </c:pt>
                <c:pt idx="1">
                  <c:v>35.2112676056338</c:v>
                </c:pt>
                <c:pt idx="2">
                  <c:v>23.369565217391305</c:v>
                </c:pt>
                <c:pt idx="3">
                  <c:v>29.516129032258064</c:v>
                </c:pt>
                <c:pt idx="4">
                  <c:v>22.423076923076923</c:v>
                </c:pt>
                <c:pt idx="5">
                  <c:v>20.253164556962027</c:v>
                </c:pt>
                <c:pt idx="6">
                  <c:v>14.931623931623932</c:v>
                </c:pt>
                <c:pt idx="7">
                  <c:v>21.88659793814433</c:v>
                </c:pt>
                <c:pt idx="8">
                  <c:v>20.753731343283583</c:v>
                </c:pt>
                <c:pt idx="9">
                  <c:v>23.970370370370372</c:v>
                </c:pt>
                <c:pt idx="10">
                  <c:v>13.435483870967742</c:v>
                </c:pt>
                <c:pt idx="11">
                  <c:v>25.542372881355931</c:v>
                </c:pt>
                <c:pt idx="13">
                  <c:v>19.142857142857142</c:v>
                </c:pt>
                <c:pt idx="14">
                  <c:v>19.836879432624112</c:v>
                </c:pt>
                <c:pt idx="15">
                  <c:v>19.967479674796749</c:v>
                </c:pt>
                <c:pt idx="16">
                  <c:v>14.134615384615385</c:v>
                </c:pt>
                <c:pt idx="17">
                  <c:v>17.356435643564357</c:v>
                </c:pt>
                <c:pt idx="18">
                  <c:v>14.988095238095237</c:v>
                </c:pt>
                <c:pt idx="19">
                  <c:v>12.1875</c:v>
                </c:pt>
                <c:pt idx="20">
                  <c:v>10.814814814814815</c:v>
                </c:pt>
                <c:pt idx="21">
                  <c:v>13.805555555555555</c:v>
                </c:pt>
                <c:pt idx="22">
                  <c:v>13.039735099337749</c:v>
                </c:pt>
                <c:pt idx="23">
                  <c:v>11.2421875</c:v>
                </c:pt>
                <c:pt idx="24">
                  <c:v>12.269662921348315</c:v>
                </c:pt>
                <c:pt idx="26">
                  <c:v>20.39855072463768</c:v>
                </c:pt>
                <c:pt idx="27">
                  <c:v>10.684210526315789</c:v>
                </c:pt>
                <c:pt idx="28">
                  <c:v>9.8894009216589858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57-43B6-B4B9-9AECE4376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8128784"/>
        <c:axId val="268129176"/>
      </c:lineChart>
      <c:catAx>
        <c:axId val="26812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8129176"/>
        <c:crosses val="autoZero"/>
        <c:auto val="1"/>
        <c:lblAlgn val="ctr"/>
        <c:lblOffset val="100"/>
        <c:noMultiLvlLbl val="0"/>
      </c:catAx>
      <c:valAx>
        <c:axId val="268129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k_n_-;\-* #,##0\ _k_n_-;_-* &quot;-&quot;??\ _k_n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6812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r-HR" sz="1200" b="1" i="0" u="none" strike="noStrike" baseline="0">
                <a:effectLst/>
              </a:rPr>
              <a:t>Turizam </a:t>
            </a:r>
            <a:r>
              <a:rPr lang="hr-HR" sz="1200" b="0" i="0" u="none" strike="noStrike" baseline="0">
                <a:effectLst/>
              </a:rPr>
              <a:t>- </a:t>
            </a:r>
            <a:r>
              <a:rPr lang="hr-HR" sz="1200" b="0" i="0" baseline="0">
                <a:effectLst/>
              </a:rPr>
              <a:t>Prosječni mjesečni broj prijava</a:t>
            </a:r>
            <a:endParaRPr lang="hr-HR" sz="12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8.3071455938697317E-2"/>
          <c:y val="0.1472259259259259"/>
          <c:w val="0.89016609195402296"/>
          <c:h val="0.46315814814814815"/>
        </c:manualLayout>
      </c:layout>
      <c:lineChart>
        <c:grouping val="standard"/>
        <c:varyColors val="0"/>
        <c:ser>
          <c:idx val="1"/>
          <c:order val="0"/>
          <c:tx>
            <c:strRef>
              <c:f>'No.of job app.without zorro ads'!$L$5</c:f>
              <c:strCache>
                <c:ptCount val="1"/>
                <c:pt idx="0">
                  <c:v>Prosječni broj prijava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'No.of job app.without zorro ads'!$T$6:$U$34</c:f>
              <c:multiLvlStrCache>
                <c:ptCount val="29"/>
                <c:lvl>
                  <c:pt idx="0">
                    <c:v>siječanj</c:v>
                  </c:pt>
                  <c:pt idx="1">
                    <c:v>veljača</c:v>
                  </c:pt>
                  <c:pt idx="2">
                    <c:v>ožujak</c:v>
                  </c:pt>
                  <c:pt idx="3">
                    <c:v>travanj</c:v>
                  </c:pt>
                  <c:pt idx="4">
                    <c:v>svibanj</c:v>
                  </c:pt>
                  <c:pt idx="5">
                    <c:v>lipanj</c:v>
                  </c:pt>
                  <c:pt idx="6">
                    <c:v>srpanj</c:v>
                  </c:pt>
                  <c:pt idx="7">
                    <c:v>kolovoz</c:v>
                  </c:pt>
                  <c:pt idx="8">
                    <c:v>rujan</c:v>
                  </c:pt>
                  <c:pt idx="9">
                    <c:v>listopad</c:v>
                  </c:pt>
                  <c:pt idx="10">
                    <c:v>studeni</c:v>
                  </c:pt>
                  <c:pt idx="11">
                    <c:v>prosinac</c:v>
                  </c:pt>
                  <c:pt idx="13">
                    <c:v>siječanj</c:v>
                  </c:pt>
                  <c:pt idx="14">
                    <c:v>veljača</c:v>
                  </c:pt>
                  <c:pt idx="15">
                    <c:v>ožujak</c:v>
                  </c:pt>
                  <c:pt idx="16">
                    <c:v>travanj</c:v>
                  </c:pt>
                  <c:pt idx="17">
                    <c:v>svibanj</c:v>
                  </c:pt>
                  <c:pt idx="18">
                    <c:v>lipanj</c:v>
                  </c:pt>
                  <c:pt idx="19">
                    <c:v>srpanj</c:v>
                  </c:pt>
                  <c:pt idx="20">
                    <c:v>kolovoz</c:v>
                  </c:pt>
                  <c:pt idx="21">
                    <c:v>rujan</c:v>
                  </c:pt>
                  <c:pt idx="22">
                    <c:v>listopad</c:v>
                  </c:pt>
                  <c:pt idx="23">
                    <c:v>studeni</c:v>
                  </c:pt>
                  <c:pt idx="24">
                    <c:v>prosinac</c:v>
                  </c:pt>
                  <c:pt idx="26">
                    <c:v>siječanj</c:v>
                  </c:pt>
                  <c:pt idx="27">
                    <c:v>veljača</c:v>
                  </c:pt>
                  <c:pt idx="28">
                    <c:v>ožujak</c:v>
                  </c:pt>
                </c:lvl>
                <c:lvl>
                  <c:pt idx="0">
                    <c:v>2015</c:v>
                  </c:pt>
                  <c:pt idx="13">
                    <c:v>2016</c:v>
                  </c:pt>
                  <c:pt idx="26">
                    <c:v>2017</c:v>
                  </c:pt>
                </c:lvl>
              </c:multiLvlStrCache>
            </c:multiLvlStrRef>
          </c:cat>
          <c:val>
            <c:numRef>
              <c:f>'No.of job app.without zorro ads'!$X$6:$X$34</c:f>
              <c:numCache>
                <c:formatCode>_-* #,##0\ _k_n_-;\-* #,##0\ _k_n_-;_-* "-"??\ _k_n_-;_-@_-</c:formatCode>
                <c:ptCount val="29"/>
                <c:pt idx="0">
                  <c:v>66.832740213523138</c:v>
                </c:pt>
                <c:pt idx="1">
                  <c:v>44.660447761194028</c:v>
                </c:pt>
                <c:pt idx="2">
                  <c:v>40.303621169916433</c:v>
                </c:pt>
                <c:pt idx="3">
                  <c:v>29.736842105263158</c:v>
                </c:pt>
                <c:pt idx="4">
                  <c:v>28.736572890025574</c:v>
                </c:pt>
                <c:pt idx="5">
                  <c:v>24.321192052980134</c:v>
                </c:pt>
                <c:pt idx="6">
                  <c:v>23.975369458128078</c:v>
                </c:pt>
                <c:pt idx="7">
                  <c:v>35.5</c:v>
                </c:pt>
                <c:pt idx="8">
                  <c:v>34.154121863799283</c:v>
                </c:pt>
                <c:pt idx="9">
                  <c:v>77.89473684210526</c:v>
                </c:pt>
                <c:pt idx="10">
                  <c:v>59.42307692307692</c:v>
                </c:pt>
                <c:pt idx="11">
                  <c:v>52.716867469879517</c:v>
                </c:pt>
                <c:pt idx="13">
                  <c:v>42.823880597014927</c:v>
                </c:pt>
                <c:pt idx="14">
                  <c:v>32.477842003853567</c:v>
                </c:pt>
                <c:pt idx="15">
                  <c:v>24.200764818355641</c:v>
                </c:pt>
                <c:pt idx="16">
                  <c:v>19.685512367491167</c:v>
                </c:pt>
                <c:pt idx="17">
                  <c:v>15.635547576301615</c:v>
                </c:pt>
                <c:pt idx="18">
                  <c:v>19.933155080213904</c:v>
                </c:pt>
                <c:pt idx="19">
                  <c:v>14.5625</c:v>
                </c:pt>
                <c:pt idx="20">
                  <c:v>24.530973451327434</c:v>
                </c:pt>
                <c:pt idx="21">
                  <c:v>29.14</c:v>
                </c:pt>
                <c:pt idx="22">
                  <c:v>30.760456273764259</c:v>
                </c:pt>
                <c:pt idx="23">
                  <c:v>38.544715447154474</c:v>
                </c:pt>
                <c:pt idx="24">
                  <c:v>31.574879227053142</c:v>
                </c:pt>
                <c:pt idx="26">
                  <c:v>29.913502109704641</c:v>
                </c:pt>
                <c:pt idx="27">
                  <c:v>26.757853403141361</c:v>
                </c:pt>
                <c:pt idx="28">
                  <c:v>18.259361997226076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39-4BD7-B68A-4695497A5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2770544"/>
        <c:axId val="562770936"/>
      </c:lineChart>
      <c:catAx>
        <c:axId val="5627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62770936"/>
        <c:crosses val="autoZero"/>
        <c:auto val="1"/>
        <c:lblAlgn val="ctr"/>
        <c:lblOffset val="100"/>
        <c:noMultiLvlLbl val="0"/>
      </c:catAx>
      <c:valAx>
        <c:axId val="562770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k_n_-;\-* #,##0\ _k_n_-;_-* &quot;-&quot;??\ _k_n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62770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Prosječna mjesečna neto plaća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9.1914260717410323E-2"/>
          <c:y val="0.125"/>
          <c:w val="0.90051487314085754"/>
          <c:h val="0.55226233513263678"/>
        </c:manualLayout>
      </c:layout>
      <c:lineChart>
        <c:grouping val="standar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IT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Sheet2!$C$53:$D$74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Sheet1!$K$8:$K$29</c:f>
              <c:numCache>
                <c:formatCode>General</c:formatCode>
                <c:ptCount val="22"/>
                <c:pt idx="0">
                  <c:v>7411.96</c:v>
                </c:pt>
                <c:pt idx="1">
                  <c:v>7188.69</c:v>
                </c:pt>
                <c:pt idx="2">
                  <c:v>7165.69</c:v>
                </c:pt>
                <c:pt idx="3">
                  <c:v>6960.73</c:v>
                </c:pt>
                <c:pt idx="4">
                  <c:v>6943.15</c:v>
                </c:pt>
                <c:pt idx="5">
                  <c:v>7015.52</c:v>
                </c:pt>
                <c:pt idx="6">
                  <c:v>6869.82</c:v>
                </c:pt>
                <c:pt idx="7">
                  <c:v>6980.05</c:v>
                </c:pt>
                <c:pt idx="8">
                  <c:v>6935.9</c:v>
                </c:pt>
                <c:pt idx="9">
                  <c:v>7045.76</c:v>
                </c:pt>
                <c:pt idx="10">
                  <c:v>7205.91</c:v>
                </c:pt>
                <c:pt idx="11">
                  <c:v>7169.89</c:v>
                </c:pt>
                <c:pt idx="12">
                  <c:v>7320.66</c:v>
                </c:pt>
                <c:pt idx="13">
                  <c:v>7087.5</c:v>
                </c:pt>
                <c:pt idx="14">
                  <c:v>7198.35</c:v>
                </c:pt>
                <c:pt idx="15">
                  <c:v>7148.79</c:v>
                </c:pt>
                <c:pt idx="16">
                  <c:v>7386.79</c:v>
                </c:pt>
                <c:pt idx="17">
                  <c:v>7521.51</c:v>
                </c:pt>
                <c:pt idx="18">
                  <c:v>7367.04</c:v>
                </c:pt>
                <c:pt idx="19">
                  <c:v>7614.08</c:v>
                </c:pt>
                <c:pt idx="20">
                  <c:v>7603.78</c:v>
                </c:pt>
                <c:pt idx="21">
                  <c:v>7496.73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16-46A9-AC97-56A5B0231E6A}"/>
            </c:ext>
          </c:extLst>
        </c:ser>
        <c:ser>
          <c:idx val="1"/>
          <c:order val="1"/>
          <c:tx>
            <c:strRef>
              <c:f>Sheet1!$D$30</c:f>
              <c:strCache>
                <c:ptCount val="1"/>
                <c:pt idx="0">
                  <c:v>Prodaja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rgbClr val="FF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Sheet2!$C$53:$D$74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Sheet1!$K$34:$K$55</c:f>
              <c:numCache>
                <c:formatCode>General</c:formatCode>
                <c:ptCount val="22"/>
                <c:pt idx="0">
                  <c:v>5036.83</c:v>
                </c:pt>
                <c:pt idx="1">
                  <c:v>4838.53</c:v>
                </c:pt>
                <c:pt idx="2">
                  <c:v>4803.6499999999996</c:v>
                </c:pt>
                <c:pt idx="3">
                  <c:v>4978.3500000000004</c:v>
                </c:pt>
                <c:pt idx="4">
                  <c:v>4868.63</c:v>
                </c:pt>
                <c:pt idx="5">
                  <c:v>4741.05</c:v>
                </c:pt>
                <c:pt idx="6">
                  <c:v>5056.43</c:v>
                </c:pt>
                <c:pt idx="7">
                  <c:v>4918.88</c:v>
                </c:pt>
                <c:pt idx="8">
                  <c:v>4923.38</c:v>
                </c:pt>
                <c:pt idx="9">
                  <c:v>4677.46</c:v>
                </c:pt>
                <c:pt idx="10">
                  <c:v>4880.1400000000003</c:v>
                </c:pt>
                <c:pt idx="11">
                  <c:v>4926.72</c:v>
                </c:pt>
                <c:pt idx="12">
                  <c:v>4925.95</c:v>
                </c:pt>
                <c:pt idx="13">
                  <c:v>4779.0600000000004</c:v>
                </c:pt>
                <c:pt idx="14">
                  <c:v>4754.42</c:v>
                </c:pt>
                <c:pt idx="15">
                  <c:v>4673.8500000000004</c:v>
                </c:pt>
                <c:pt idx="16">
                  <c:v>4773.9399999999996</c:v>
                </c:pt>
                <c:pt idx="17">
                  <c:v>4893.5200000000004</c:v>
                </c:pt>
                <c:pt idx="18">
                  <c:v>4720.55</c:v>
                </c:pt>
                <c:pt idx="19">
                  <c:v>4831.82</c:v>
                </c:pt>
                <c:pt idx="20">
                  <c:v>4905.22</c:v>
                </c:pt>
                <c:pt idx="21">
                  <c:v>4971.45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16-46A9-AC97-56A5B0231E6A}"/>
            </c:ext>
          </c:extLst>
        </c:ser>
        <c:ser>
          <c:idx val="2"/>
          <c:order val="2"/>
          <c:tx>
            <c:strRef>
              <c:f>Sheet1!$D$56</c:f>
              <c:strCache>
                <c:ptCount val="1"/>
                <c:pt idx="0">
                  <c:v>Građevina i nekretnine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Sheet2!$C$53:$D$74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Sheet1!$K$60:$K$81</c:f>
              <c:numCache>
                <c:formatCode>General</c:formatCode>
                <c:ptCount val="22"/>
                <c:pt idx="0">
                  <c:v>6058.63</c:v>
                </c:pt>
                <c:pt idx="1">
                  <c:v>5919.2</c:v>
                </c:pt>
                <c:pt idx="2">
                  <c:v>5766.23</c:v>
                </c:pt>
                <c:pt idx="3">
                  <c:v>5669.5</c:v>
                </c:pt>
                <c:pt idx="4">
                  <c:v>5490.59</c:v>
                </c:pt>
                <c:pt idx="5">
                  <c:v>5691.11</c:v>
                </c:pt>
                <c:pt idx="6">
                  <c:v>5650.36</c:v>
                </c:pt>
                <c:pt idx="7">
                  <c:v>5692.44</c:v>
                </c:pt>
                <c:pt idx="8">
                  <c:v>5525</c:v>
                </c:pt>
                <c:pt idx="9">
                  <c:v>5611.9</c:v>
                </c:pt>
                <c:pt idx="10">
                  <c:v>5571.86</c:v>
                </c:pt>
                <c:pt idx="11">
                  <c:v>5793.64</c:v>
                </c:pt>
                <c:pt idx="12">
                  <c:v>5399.64</c:v>
                </c:pt>
                <c:pt idx="13">
                  <c:v>5618.77</c:v>
                </c:pt>
                <c:pt idx="14">
                  <c:v>5638.27</c:v>
                </c:pt>
                <c:pt idx="15">
                  <c:v>5578.89</c:v>
                </c:pt>
                <c:pt idx="16">
                  <c:v>5809.52</c:v>
                </c:pt>
                <c:pt idx="17">
                  <c:v>5641.69</c:v>
                </c:pt>
                <c:pt idx="18">
                  <c:v>5810.76</c:v>
                </c:pt>
                <c:pt idx="19">
                  <c:v>5825.39</c:v>
                </c:pt>
                <c:pt idx="20">
                  <c:v>5775.08</c:v>
                </c:pt>
                <c:pt idx="21">
                  <c:v>5928.6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416-46A9-AC97-56A5B0231E6A}"/>
            </c:ext>
          </c:extLst>
        </c:ser>
        <c:ser>
          <c:idx val="3"/>
          <c:order val="3"/>
          <c:tx>
            <c:strRef>
              <c:f>Sheet1!$D$82</c:f>
              <c:strCache>
                <c:ptCount val="1"/>
                <c:pt idx="0">
                  <c:v>Turizam i ugostiteljstvo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bg1">
                    <a:lumMod val="75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Sheet2!$C$53:$D$74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Sheet1!$K$86:$K$107</c:f>
              <c:numCache>
                <c:formatCode>General</c:formatCode>
                <c:ptCount val="22"/>
                <c:pt idx="0">
                  <c:v>4287.58</c:v>
                </c:pt>
                <c:pt idx="1">
                  <c:v>4172.37</c:v>
                </c:pt>
                <c:pt idx="2">
                  <c:v>4158.0200000000004</c:v>
                </c:pt>
                <c:pt idx="3">
                  <c:v>4318.9799999999996</c:v>
                </c:pt>
                <c:pt idx="4">
                  <c:v>4215.2</c:v>
                </c:pt>
                <c:pt idx="5">
                  <c:v>4146.76</c:v>
                </c:pt>
                <c:pt idx="6">
                  <c:v>4100.29</c:v>
                </c:pt>
                <c:pt idx="7">
                  <c:v>4195.6000000000004</c:v>
                </c:pt>
                <c:pt idx="8">
                  <c:v>4263.24</c:v>
                </c:pt>
                <c:pt idx="9">
                  <c:v>4222</c:v>
                </c:pt>
                <c:pt idx="10">
                  <c:v>4184.5600000000004</c:v>
                </c:pt>
                <c:pt idx="11">
                  <c:v>4328.21</c:v>
                </c:pt>
                <c:pt idx="12">
                  <c:v>4311.12</c:v>
                </c:pt>
                <c:pt idx="13">
                  <c:v>4003.21</c:v>
                </c:pt>
                <c:pt idx="14">
                  <c:v>4300.24</c:v>
                </c:pt>
                <c:pt idx="15">
                  <c:v>4142.83</c:v>
                </c:pt>
                <c:pt idx="16">
                  <c:v>4346.4399999999996</c:v>
                </c:pt>
                <c:pt idx="17">
                  <c:v>4313.9399999999996</c:v>
                </c:pt>
                <c:pt idx="18">
                  <c:v>4458.8999999999996</c:v>
                </c:pt>
                <c:pt idx="19">
                  <c:v>4296.6400000000003</c:v>
                </c:pt>
                <c:pt idx="20">
                  <c:v>4517.88</c:v>
                </c:pt>
                <c:pt idx="21">
                  <c:v>4373.28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416-46A9-AC97-56A5B0231E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7384032"/>
        <c:axId val="387385344"/>
      </c:lineChart>
      <c:catAx>
        <c:axId val="38738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7385344"/>
        <c:crosses val="autoZero"/>
        <c:auto val="1"/>
        <c:lblAlgn val="ctr"/>
        <c:lblOffset val="100"/>
        <c:noMultiLvlLbl val="0"/>
      </c:catAx>
      <c:valAx>
        <c:axId val="387385344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8738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5006804665599438"/>
          <c:y val="0.83457699862988821"/>
          <c:w val="0.79680696423741726"/>
          <c:h val="0.139109592433021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Prosječne mjesečne neto plaće po zanimanjima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Sheet2!$D$80</c:f>
              <c:strCache>
                <c:ptCount val="1"/>
                <c:pt idx="0">
                  <c:v>Programer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Sheet2!$B$85:$C$106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Sheet2!$D$85:$D$106</c:f>
              <c:numCache>
                <c:formatCode>General</c:formatCode>
                <c:ptCount val="22"/>
                <c:pt idx="0">
                  <c:v>7098.93</c:v>
                </c:pt>
                <c:pt idx="1">
                  <c:v>6992.08</c:v>
                </c:pt>
                <c:pt idx="2">
                  <c:v>7026.87</c:v>
                </c:pt>
                <c:pt idx="3">
                  <c:v>6959.17</c:v>
                </c:pt>
                <c:pt idx="4">
                  <c:v>6975.19</c:v>
                </c:pt>
                <c:pt idx="5">
                  <c:v>6742.84</c:v>
                </c:pt>
                <c:pt idx="6">
                  <c:v>6976.34</c:v>
                </c:pt>
                <c:pt idx="7">
                  <c:v>6752.36</c:v>
                </c:pt>
                <c:pt idx="8">
                  <c:v>6800.26</c:v>
                </c:pt>
                <c:pt idx="9">
                  <c:v>7016.73</c:v>
                </c:pt>
                <c:pt idx="10">
                  <c:v>7026.38</c:v>
                </c:pt>
                <c:pt idx="11">
                  <c:v>6930.12</c:v>
                </c:pt>
                <c:pt idx="12">
                  <c:v>6721.81</c:v>
                </c:pt>
                <c:pt idx="13">
                  <c:v>7239.08</c:v>
                </c:pt>
                <c:pt idx="14">
                  <c:v>7056.79</c:v>
                </c:pt>
                <c:pt idx="15">
                  <c:v>6645.04</c:v>
                </c:pt>
                <c:pt idx="16">
                  <c:v>6970.92</c:v>
                </c:pt>
                <c:pt idx="17">
                  <c:v>7402.13</c:v>
                </c:pt>
                <c:pt idx="18">
                  <c:v>6889.47</c:v>
                </c:pt>
                <c:pt idx="19">
                  <c:v>7656.35</c:v>
                </c:pt>
                <c:pt idx="20">
                  <c:v>7305.63</c:v>
                </c:pt>
                <c:pt idx="21">
                  <c:v>7118.84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7B-472F-8549-F44B5836C924}"/>
            </c:ext>
          </c:extLst>
        </c:ser>
        <c:ser>
          <c:idx val="2"/>
          <c:order val="1"/>
          <c:tx>
            <c:strRef>
              <c:f>Sheet2!$E$80</c:f>
              <c:strCache>
                <c:ptCount val="1"/>
                <c:pt idx="0">
                  <c:v>Konobar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Sheet2!$B$85:$C$106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Sheet2!$E$85:$E$106</c:f>
              <c:numCache>
                <c:formatCode>General</c:formatCode>
                <c:ptCount val="22"/>
                <c:pt idx="0">
                  <c:v>3812.83</c:v>
                </c:pt>
                <c:pt idx="1">
                  <c:v>3559.3</c:v>
                </c:pt>
                <c:pt idx="2">
                  <c:v>3770.68</c:v>
                </c:pt>
                <c:pt idx="3">
                  <c:v>3793.15</c:v>
                </c:pt>
                <c:pt idx="4">
                  <c:v>3811.88</c:v>
                </c:pt>
                <c:pt idx="5">
                  <c:v>3753.52</c:v>
                </c:pt>
                <c:pt idx="6">
                  <c:v>3780.52</c:v>
                </c:pt>
                <c:pt idx="7">
                  <c:v>3825.91</c:v>
                </c:pt>
                <c:pt idx="8">
                  <c:v>3708.99</c:v>
                </c:pt>
                <c:pt idx="9">
                  <c:v>3702.68</c:v>
                </c:pt>
                <c:pt idx="10">
                  <c:v>3730.75</c:v>
                </c:pt>
                <c:pt idx="11">
                  <c:v>3734.28</c:v>
                </c:pt>
                <c:pt idx="12">
                  <c:v>3712.75</c:v>
                </c:pt>
                <c:pt idx="13">
                  <c:v>3766.84</c:v>
                </c:pt>
                <c:pt idx="14">
                  <c:v>3887.61</c:v>
                </c:pt>
                <c:pt idx="15">
                  <c:v>3764.24</c:v>
                </c:pt>
                <c:pt idx="16">
                  <c:v>3925.28</c:v>
                </c:pt>
                <c:pt idx="17">
                  <c:v>3989.3</c:v>
                </c:pt>
                <c:pt idx="18">
                  <c:v>4054.36</c:v>
                </c:pt>
                <c:pt idx="19">
                  <c:v>3812.45</c:v>
                </c:pt>
                <c:pt idx="20">
                  <c:v>4106</c:v>
                </c:pt>
                <c:pt idx="21">
                  <c:v>3866.79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7B-472F-8549-F44B5836C924}"/>
            </c:ext>
          </c:extLst>
        </c:ser>
        <c:ser>
          <c:idx val="0"/>
          <c:order val="2"/>
          <c:tx>
            <c:strRef>
              <c:f>Sheet2!$F$80</c:f>
              <c:strCache>
                <c:ptCount val="1"/>
                <c:pt idx="0">
                  <c:v>Prodavač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Sheet2!$B$85:$C$106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Sheet2!$F$85:$F$106</c:f>
              <c:numCache>
                <c:formatCode>General</c:formatCode>
                <c:ptCount val="22"/>
                <c:pt idx="0">
                  <c:v>3273.91</c:v>
                </c:pt>
                <c:pt idx="1">
                  <c:v>3301.24</c:v>
                </c:pt>
                <c:pt idx="2">
                  <c:v>3302.7</c:v>
                </c:pt>
                <c:pt idx="3">
                  <c:v>3323.53</c:v>
                </c:pt>
                <c:pt idx="4">
                  <c:v>3258.12</c:v>
                </c:pt>
                <c:pt idx="5">
                  <c:v>3184.96</c:v>
                </c:pt>
                <c:pt idx="6">
                  <c:v>3221</c:v>
                </c:pt>
                <c:pt idx="7">
                  <c:v>3200.86</c:v>
                </c:pt>
                <c:pt idx="8">
                  <c:v>3162.65</c:v>
                </c:pt>
                <c:pt idx="9">
                  <c:v>3179.28</c:v>
                </c:pt>
                <c:pt idx="10">
                  <c:v>3201.47</c:v>
                </c:pt>
                <c:pt idx="11">
                  <c:v>3167.54</c:v>
                </c:pt>
                <c:pt idx="12">
                  <c:v>3127.52</c:v>
                </c:pt>
                <c:pt idx="13">
                  <c:v>3138.44</c:v>
                </c:pt>
                <c:pt idx="14">
                  <c:v>3147.14</c:v>
                </c:pt>
                <c:pt idx="15">
                  <c:v>3128.68</c:v>
                </c:pt>
                <c:pt idx="16">
                  <c:v>3168.82</c:v>
                </c:pt>
                <c:pt idx="17">
                  <c:v>3209.81</c:v>
                </c:pt>
                <c:pt idx="18">
                  <c:v>3234.61</c:v>
                </c:pt>
                <c:pt idx="19">
                  <c:v>3210.93</c:v>
                </c:pt>
                <c:pt idx="20">
                  <c:v>3221.84</c:v>
                </c:pt>
                <c:pt idx="21">
                  <c:v>3337.97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B7B-472F-8549-F44B5836C924}"/>
            </c:ext>
          </c:extLst>
        </c:ser>
        <c:ser>
          <c:idx val="3"/>
          <c:order val="3"/>
          <c:tx>
            <c:strRef>
              <c:f>Sheet2!$G$80</c:f>
              <c:strCache>
                <c:ptCount val="1"/>
                <c:pt idx="0">
                  <c:v>Kuhar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Sheet2!$B$85:$C$106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Sheet2!$G$85:$G$106</c:f>
              <c:numCache>
                <c:formatCode>General</c:formatCode>
                <c:ptCount val="22"/>
                <c:pt idx="0">
                  <c:v>4452.7700000000004</c:v>
                </c:pt>
                <c:pt idx="1">
                  <c:v>4562.42</c:v>
                </c:pt>
                <c:pt idx="2">
                  <c:v>4587.45</c:v>
                </c:pt>
                <c:pt idx="3">
                  <c:v>4611.17</c:v>
                </c:pt>
                <c:pt idx="4">
                  <c:v>4594.78</c:v>
                </c:pt>
                <c:pt idx="5">
                  <c:v>4625.9399999999996</c:v>
                </c:pt>
                <c:pt idx="6">
                  <c:v>4193.3900000000003</c:v>
                </c:pt>
                <c:pt idx="7">
                  <c:v>4648.22</c:v>
                </c:pt>
                <c:pt idx="8">
                  <c:v>4377.3999999999996</c:v>
                </c:pt>
                <c:pt idx="9">
                  <c:v>4607.17</c:v>
                </c:pt>
                <c:pt idx="10">
                  <c:v>4378.57</c:v>
                </c:pt>
                <c:pt idx="11">
                  <c:v>4762.18</c:v>
                </c:pt>
                <c:pt idx="12">
                  <c:v>4686.7</c:v>
                </c:pt>
                <c:pt idx="13">
                  <c:v>4076.99</c:v>
                </c:pt>
                <c:pt idx="14">
                  <c:v>4424.17</c:v>
                </c:pt>
                <c:pt idx="15">
                  <c:v>4562.8100000000004</c:v>
                </c:pt>
                <c:pt idx="16">
                  <c:v>4579.8999999999996</c:v>
                </c:pt>
                <c:pt idx="17">
                  <c:v>4555.07</c:v>
                </c:pt>
                <c:pt idx="18">
                  <c:v>4995.04</c:v>
                </c:pt>
                <c:pt idx="19">
                  <c:v>4722.8599999999997</c:v>
                </c:pt>
                <c:pt idx="20">
                  <c:v>4930.37</c:v>
                </c:pt>
                <c:pt idx="21">
                  <c:v>4939.75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B7B-472F-8549-F44B5836C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704208"/>
        <c:axId val="501702896"/>
      </c:lineChart>
      <c:catAx>
        <c:axId val="50170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1702896"/>
        <c:crosses val="autoZero"/>
        <c:auto val="1"/>
        <c:lblAlgn val="ctr"/>
        <c:lblOffset val="100"/>
        <c:noMultiLvlLbl val="0"/>
      </c:catAx>
      <c:valAx>
        <c:axId val="501702896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170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/>
              <a:t>Prosječne mjesečne neto plaće turističkih djelatnika ovisno o tipu</a:t>
            </a:r>
            <a:r>
              <a:rPr lang="hr-HR" baseline="0"/>
              <a:t> objekta</a:t>
            </a:r>
            <a:r>
              <a:rPr lang="hr-HR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Sheet2!$E$52</c:f>
              <c:strCache>
                <c:ptCount val="1"/>
                <c:pt idx="0">
                  <c:v>Hoteli, hosteli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Sheet2!$C$53:$D$74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Sheet2!$E$53:$E$73</c:f>
              <c:numCache>
                <c:formatCode>General</c:formatCode>
                <c:ptCount val="21"/>
                <c:pt idx="0">
                  <c:v>4479.47</c:v>
                </c:pt>
                <c:pt idx="1">
                  <c:v>4492.82</c:v>
                </c:pt>
                <c:pt idx="2">
                  <c:v>4335.12</c:v>
                </c:pt>
                <c:pt idx="3">
                  <c:v>4680.55</c:v>
                </c:pt>
                <c:pt idx="4">
                  <c:v>4465.0200000000004</c:v>
                </c:pt>
                <c:pt idx="5">
                  <c:v>4455.6899999999996</c:v>
                </c:pt>
                <c:pt idx="6">
                  <c:v>4562.01</c:v>
                </c:pt>
                <c:pt idx="7">
                  <c:v>4617</c:v>
                </c:pt>
                <c:pt idx="8">
                  <c:v>4778.76</c:v>
                </c:pt>
                <c:pt idx="9">
                  <c:v>4749.01</c:v>
                </c:pt>
                <c:pt idx="10">
                  <c:v>4739.08</c:v>
                </c:pt>
                <c:pt idx="11">
                  <c:v>5062.72</c:v>
                </c:pt>
                <c:pt idx="12">
                  <c:v>4775.32</c:v>
                </c:pt>
                <c:pt idx="13">
                  <c:v>4499.01</c:v>
                </c:pt>
                <c:pt idx="14">
                  <c:v>4918.41</c:v>
                </c:pt>
                <c:pt idx="15">
                  <c:v>4587.9799999999996</c:v>
                </c:pt>
                <c:pt idx="16">
                  <c:v>4749.6899999999996</c:v>
                </c:pt>
                <c:pt idx="17">
                  <c:v>4641.34</c:v>
                </c:pt>
                <c:pt idx="18">
                  <c:v>5187.45</c:v>
                </c:pt>
                <c:pt idx="19">
                  <c:v>4915.6000000000004</c:v>
                </c:pt>
                <c:pt idx="20">
                  <c:v>4830.88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B6-4E85-92F2-5685CE4084F4}"/>
            </c:ext>
          </c:extLst>
        </c:ser>
        <c:ser>
          <c:idx val="2"/>
          <c:order val="1"/>
          <c:tx>
            <c:strRef>
              <c:f>Sheet2!$F$52</c:f>
              <c:strCache>
                <c:ptCount val="1"/>
                <c:pt idx="0">
                  <c:v>Restorani, kafići, barovi</c:v>
                </c:pt>
              </c:strCache>
            </c:strRef>
          </c:tx>
          <c:spPr>
            <a:ln w="3810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multiLvlStrRef>
              <c:f>Sheet2!$C$53:$D$74</c:f>
              <c:multiLvlStrCache>
                <c:ptCount val="22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I</c:v>
                  </c:pt>
                  <c:pt idx="5">
                    <c:v>II</c:v>
                  </c:pt>
                  <c:pt idx="6">
                    <c:v>III</c:v>
                  </c:pt>
                  <c:pt idx="7">
                    <c:v>IV</c:v>
                  </c:pt>
                  <c:pt idx="8">
                    <c:v>I</c:v>
                  </c:pt>
                  <c:pt idx="9">
                    <c:v>II</c:v>
                  </c:pt>
                  <c:pt idx="10">
                    <c:v>III</c:v>
                  </c:pt>
                  <c:pt idx="11">
                    <c:v>IV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I</c:v>
                  </c:pt>
                  <c:pt idx="17">
                    <c:v>II</c:v>
                  </c:pt>
                  <c:pt idx="18">
                    <c:v>III</c:v>
                  </c:pt>
                  <c:pt idx="19">
                    <c:v>IV</c:v>
                  </c:pt>
                  <c:pt idx="20">
                    <c:v>I</c:v>
                  </c:pt>
                  <c:pt idx="21">
                    <c:v>II</c:v>
                  </c:pt>
                </c:lvl>
                <c:lvl>
                  <c:pt idx="0">
                    <c:v>2012</c:v>
                  </c:pt>
                  <c:pt idx="4">
                    <c:v>2013</c:v>
                  </c:pt>
                  <c:pt idx="8">
                    <c:v>2014</c:v>
                  </c:pt>
                  <c:pt idx="12">
                    <c:v>2015</c:v>
                  </c:pt>
                  <c:pt idx="16">
                    <c:v>2016</c:v>
                  </c:pt>
                  <c:pt idx="20">
                    <c:v>2017</c:v>
                  </c:pt>
                </c:lvl>
              </c:multiLvlStrCache>
            </c:multiLvlStrRef>
          </c:cat>
          <c:val>
            <c:numRef>
              <c:f>Sheet2!$F$53:$F$73</c:f>
              <c:numCache>
                <c:formatCode>General</c:formatCode>
                <c:ptCount val="21"/>
                <c:pt idx="0">
                  <c:v>4154.4799999999996</c:v>
                </c:pt>
                <c:pt idx="1">
                  <c:v>3887.17</c:v>
                </c:pt>
                <c:pt idx="2">
                  <c:v>4116.17</c:v>
                </c:pt>
                <c:pt idx="3">
                  <c:v>4180.2299999999996</c:v>
                </c:pt>
                <c:pt idx="4">
                  <c:v>4046.07</c:v>
                </c:pt>
                <c:pt idx="5">
                  <c:v>3984.9</c:v>
                </c:pt>
                <c:pt idx="6">
                  <c:v>3923.13</c:v>
                </c:pt>
                <c:pt idx="7">
                  <c:v>4087.12</c:v>
                </c:pt>
                <c:pt idx="8">
                  <c:v>4024.28</c:v>
                </c:pt>
                <c:pt idx="9">
                  <c:v>4006.95</c:v>
                </c:pt>
                <c:pt idx="10">
                  <c:v>3983.7</c:v>
                </c:pt>
                <c:pt idx="11">
                  <c:v>4186.3999999999996</c:v>
                </c:pt>
                <c:pt idx="12">
                  <c:v>4175.78</c:v>
                </c:pt>
                <c:pt idx="13">
                  <c:v>3871.35</c:v>
                </c:pt>
                <c:pt idx="14">
                  <c:v>4152.22</c:v>
                </c:pt>
                <c:pt idx="15">
                  <c:v>4023.46</c:v>
                </c:pt>
                <c:pt idx="16">
                  <c:v>4287.21</c:v>
                </c:pt>
                <c:pt idx="17">
                  <c:v>4268.51</c:v>
                </c:pt>
                <c:pt idx="18">
                  <c:v>4354.7700000000004</c:v>
                </c:pt>
                <c:pt idx="19">
                  <c:v>4276.63</c:v>
                </c:pt>
                <c:pt idx="20">
                  <c:v>4428.5600000000004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B6-4E85-92F2-5685CE4084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1704208"/>
        <c:axId val="501702896"/>
      </c:lineChart>
      <c:catAx>
        <c:axId val="50170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1702896"/>
        <c:crosses val="autoZero"/>
        <c:auto val="1"/>
        <c:lblAlgn val="ctr"/>
        <c:lblOffset val="100"/>
        <c:noMultiLvlLbl val="0"/>
      </c:catAx>
      <c:valAx>
        <c:axId val="501702896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50170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D5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ectangle 10"/>
          <p:cNvSpPr/>
          <p:nvPr userDrawn="1"/>
        </p:nvSpPr>
        <p:spPr>
          <a:xfrm>
            <a:off x="0" y="1014928"/>
            <a:ext cx="12192000" cy="3188704"/>
          </a:xfrm>
          <a:prstGeom prst="rect">
            <a:avLst/>
          </a:prstGeom>
          <a:solidFill>
            <a:srgbClr val="BA2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997238" y="1434666"/>
            <a:ext cx="10197523" cy="234922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6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hr-HR" dirty="0"/>
              <a:t>Title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86431" y="6015740"/>
            <a:ext cx="2219136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3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-1"/>
            <a:ext cx="12192000" cy="1807535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8590" y="489096"/>
            <a:ext cx="11174819" cy="978198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/>
              <a:t>Subtitle</a:t>
            </a:r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08590" y="2195248"/>
            <a:ext cx="11174819" cy="3768652"/>
          </a:xfrm>
          <a:prstGeom prst="rect">
            <a:avLst/>
          </a:prstGeom>
        </p:spPr>
        <p:txBody>
          <a:bodyPr anchor="t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2400" b="0" dirty="0">
              <a:solidFill>
                <a:srgbClr val="333333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89807"/>
          </a:xfrm>
          <a:prstGeom prst="rect">
            <a:avLst/>
          </a:prstGeom>
          <a:solidFill>
            <a:srgbClr val="D5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08591" y="2408237"/>
            <a:ext cx="11174818" cy="36741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hr-HR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8016794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70">
          <p15:clr>
            <a:srgbClr val="FBAE40"/>
          </p15:clr>
        </p15:guide>
        <p15:guide id="3" pos="2547">
          <p15:clr>
            <a:srgbClr val="FBAE40"/>
          </p15:clr>
        </p15:guide>
        <p15:guide id="4" pos="2751">
          <p15:clr>
            <a:srgbClr val="FBAE40"/>
          </p15:clr>
        </p15:guide>
        <p15:guide id="5" pos="4929">
          <p15:clr>
            <a:srgbClr val="FBAE40"/>
          </p15:clr>
        </p15:guide>
        <p15:guide id="6" pos="5133">
          <p15:clr>
            <a:srgbClr val="FBAE40"/>
          </p15:clr>
        </p15:guide>
        <p15:guide id="7" pos="731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47006" y="612321"/>
            <a:ext cx="11225893" cy="52741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hr-HR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5931894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370">
          <p15:clr>
            <a:srgbClr val="FBAE40"/>
          </p15:clr>
        </p15:guide>
        <p15:guide id="3" pos="2547">
          <p15:clr>
            <a:srgbClr val="FBAE40"/>
          </p15:clr>
        </p15:guide>
        <p15:guide id="4" pos="2751">
          <p15:clr>
            <a:srgbClr val="FBAE40"/>
          </p15:clr>
        </p15:guide>
        <p15:guide id="5" pos="4929">
          <p15:clr>
            <a:srgbClr val="FBAE40"/>
          </p15:clr>
        </p15:guide>
        <p15:guide id="6" pos="5133">
          <p15:clr>
            <a:srgbClr val="FBAE40"/>
          </p15:clr>
        </p15:guide>
        <p15:guide id="7" pos="73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89807"/>
          </a:xfrm>
          <a:prstGeom prst="rect">
            <a:avLst/>
          </a:prstGeom>
          <a:solidFill>
            <a:srgbClr val="D5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 userDrawn="1"/>
        </p:nvSpPr>
        <p:spPr>
          <a:xfrm>
            <a:off x="0" y="6777524"/>
            <a:ext cx="12192000" cy="89807"/>
          </a:xfrm>
          <a:prstGeom prst="rect">
            <a:avLst/>
          </a:prstGeom>
          <a:solidFill>
            <a:srgbClr val="D51B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ounded Rectangle 9"/>
          <p:cNvSpPr/>
          <p:nvPr userDrawn="1"/>
        </p:nvSpPr>
        <p:spPr>
          <a:xfrm>
            <a:off x="5134947" y="6304140"/>
            <a:ext cx="1922106" cy="542925"/>
          </a:xfrm>
          <a:prstGeom prst="roundRect">
            <a:avLst/>
          </a:prstGeom>
          <a:solidFill>
            <a:srgbClr val="D51B1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215" y="6455208"/>
            <a:ext cx="1499570" cy="30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9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r-HR" dirty="0"/>
              <a:t>Stanje na tržištu rada i prijedlozi unapređenja</a:t>
            </a:r>
          </a:p>
        </p:txBody>
      </p:sp>
    </p:spTree>
    <p:extLst>
      <p:ext uri="{BB962C8B-B14F-4D97-AF65-F5344CB8AC3E}">
        <p14:creationId xmlns:p14="http://schemas.microsoft.com/office/powerpoint/2010/main" val="115976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0403" y="412184"/>
            <a:ext cx="11174819" cy="978198"/>
          </a:xfrm>
        </p:spPr>
        <p:txBody>
          <a:bodyPr/>
          <a:lstStyle/>
          <a:p>
            <a:r>
              <a:rPr lang="hr-HR" dirty="0"/>
              <a:t>Ponuda (kandidati)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0917" y="2032222"/>
            <a:ext cx="5396555" cy="2847428"/>
          </a:xfrm>
        </p:spPr>
        <p:txBody>
          <a:bodyPr/>
          <a:lstStyle/>
          <a:p>
            <a:r>
              <a:rPr lang="hr-HR" b="1" dirty="0"/>
              <a:t>Broj oglasa </a:t>
            </a:r>
            <a:r>
              <a:rPr lang="hr-HR" dirty="0"/>
              <a:t>– kategorije:</a:t>
            </a:r>
          </a:p>
          <a:p>
            <a:endParaRPr lang="hr-HR" dirty="0"/>
          </a:p>
          <a:p>
            <a:r>
              <a:rPr lang="hr-HR" dirty="0"/>
              <a:t>Turizam i ugostiteljstvo – 19%</a:t>
            </a:r>
          </a:p>
          <a:p>
            <a:r>
              <a:rPr lang="hr-HR" dirty="0"/>
              <a:t>Prodaja (Trgovina) – 17%</a:t>
            </a:r>
          </a:p>
          <a:p>
            <a:r>
              <a:rPr lang="hr-HR" dirty="0"/>
              <a:t>Proizvodnja i zanatske usluge – 13%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5862415" y="2032223"/>
            <a:ext cx="6161518" cy="326617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b="1" dirty="0"/>
              <a:t>Broj životopisa </a:t>
            </a:r>
            <a:r>
              <a:rPr lang="hr-HR" dirty="0"/>
              <a:t>– kategorije:</a:t>
            </a:r>
          </a:p>
          <a:p>
            <a:endParaRPr lang="hr-HR" dirty="0"/>
          </a:p>
          <a:p>
            <a:r>
              <a:rPr lang="hr-HR" dirty="0"/>
              <a:t>Prodaja (Trgovina) – 26%</a:t>
            </a:r>
          </a:p>
          <a:p>
            <a:r>
              <a:rPr lang="hr-HR" dirty="0"/>
              <a:t>Administrativna zanimanja – 18%</a:t>
            </a:r>
          </a:p>
          <a:p>
            <a:r>
              <a:rPr lang="hr-HR" dirty="0"/>
              <a:t>Turizam i ugostiteljstvo – 17%</a:t>
            </a:r>
          </a:p>
          <a:p>
            <a:r>
              <a:rPr lang="hr-HR" dirty="0"/>
              <a:t>Ekonomija, financije i računovodstvo – 17%</a:t>
            </a:r>
          </a:p>
          <a:p>
            <a:r>
              <a:rPr lang="hr-HR" dirty="0"/>
              <a:t>Proizvodnja i zanatske usluge – 6%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174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Broj prijava - ukupno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5811141" y="2399691"/>
            <a:ext cx="6135880" cy="367415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814433"/>
              </p:ext>
            </p:extLst>
          </p:nvPr>
        </p:nvGraphicFramePr>
        <p:xfrm>
          <a:off x="709746" y="2179177"/>
          <a:ext cx="5200650" cy="301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238825"/>
              </p:ext>
            </p:extLst>
          </p:nvPr>
        </p:nvGraphicFramePr>
        <p:xfrm>
          <a:off x="6227525" y="2179177"/>
          <a:ext cx="5172075" cy="301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782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7006" y="239282"/>
            <a:ext cx="11225893" cy="5913689"/>
          </a:xfrm>
        </p:spPr>
        <p:txBody>
          <a:bodyPr/>
          <a:lstStyle/>
          <a:p>
            <a:r>
              <a:rPr lang="hr-HR" dirty="0"/>
              <a:t>Broj prijava – po kategorijama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421963"/>
              </p:ext>
            </p:extLst>
          </p:nvPr>
        </p:nvGraphicFramePr>
        <p:xfrm>
          <a:off x="774223" y="910774"/>
          <a:ext cx="4598322" cy="275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522259"/>
              </p:ext>
            </p:extLst>
          </p:nvPr>
        </p:nvGraphicFramePr>
        <p:xfrm>
          <a:off x="6159952" y="701224"/>
          <a:ext cx="5220000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527969"/>
              </p:ext>
            </p:extLst>
          </p:nvPr>
        </p:nvGraphicFramePr>
        <p:xfrm>
          <a:off x="625384" y="3790666"/>
          <a:ext cx="4747161" cy="27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 Placeholder 2"/>
          <p:cNvSpPr txBox="1">
            <a:spLocks/>
          </p:cNvSpPr>
          <p:nvPr/>
        </p:nvSpPr>
        <p:spPr>
          <a:xfrm>
            <a:off x="6605901" y="3863166"/>
            <a:ext cx="5396555" cy="284742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Kratkoročna rješenja: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1600" b="1" dirty="0"/>
              <a:t>Prekvalifikacije</a:t>
            </a:r>
            <a:r>
              <a:rPr lang="hr-HR" sz="1600" dirty="0"/>
              <a:t> – mi unapređujemo alate za posloprimce, poslodavce i edukativne ustanove, </a:t>
            </a:r>
            <a:r>
              <a:rPr lang="hr-HR" sz="1600" b="1" dirty="0"/>
              <a:t> HZZ najvažniji zadatak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1600" b="1" dirty="0"/>
              <a:t>Pritisak na smanjenje sive ekonomije te smanjenje davanja na i iz plaće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1600" b="1" dirty="0"/>
              <a:t>Uvoz radne snage </a:t>
            </a:r>
            <a:r>
              <a:rPr lang="hr-HR" sz="1600" dirty="0"/>
              <a:t>– imamo partnere u regiji i možemo pomoći poslodavcima da dođu do radnika, ali treba  </a:t>
            </a:r>
            <a:r>
              <a:rPr lang="hr-HR" sz="1600" b="1" dirty="0"/>
              <a:t>povećati kvote </a:t>
            </a:r>
          </a:p>
        </p:txBody>
      </p:sp>
    </p:spTree>
    <p:extLst>
      <p:ext uri="{BB962C8B-B14F-4D97-AF65-F5344CB8AC3E}">
        <p14:creationId xmlns:p14="http://schemas.microsoft.com/office/powerpoint/2010/main" val="278580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Plaće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8008" y="2057400"/>
            <a:ext cx="11651567" cy="4016445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5564" y="6319820"/>
            <a:ext cx="1485900" cy="304800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D556C3E5-ED07-428A-AD45-E815022764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421355"/>
              </p:ext>
            </p:extLst>
          </p:nvPr>
        </p:nvGraphicFramePr>
        <p:xfrm>
          <a:off x="662499" y="2750335"/>
          <a:ext cx="4876801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C18EDF5-A8E7-4423-AFD9-77CB39303D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099168"/>
              </p:ext>
            </p:extLst>
          </p:nvPr>
        </p:nvGraphicFramePr>
        <p:xfrm>
          <a:off x="6013790" y="2750334"/>
          <a:ext cx="4702635" cy="2915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8829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7006" y="239282"/>
            <a:ext cx="11225893" cy="5913689"/>
          </a:xfrm>
        </p:spPr>
        <p:txBody>
          <a:bodyPr/>
          <a:lstStyle/>
          <a:p>
            <a:r>
              <a:rPr lang="hr-HR" dirty="0"/>
              <a:t>Prilagodba tržišta – </a:t>
            </a:r>
          </a:p>
          <a:p>
            <a:r>
              <a:rPr lang="hr-HR" dirty="0"/>
              <a:t>Prosječne mjesečne neto plaće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2D012F6-8252-4807-A141-5B66D688AF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450101"/>
              </p:ext>
            </p:extLst>
          </p:nvPr>
        </p:nvGraphicFramePr>
        <p:xfrm>
          <a:off x="648054" y="1407920"/>
          <a:ext cx="4624701" cy="3146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2"/>
          <p:cNvSpPr txBox="1">
            <a:spLocks/>
          </p:cNvSpPr>
          <p:nvPr/>
        </p:nvSpPr>
        <p:spPr>
          <a:xfrm>
            <a:off x="6376344" y="239282"/>
            <a:ext cx="5396555" cy="924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Što poslodavci još mogu učiniti : </a:t>
            </a:r>
            <a:br>
              <a:rPr lang="hr-HR" dirty="0"/>
            </a:br>
            <a:r>
              <a:rPr lang="hr-HR" b="1" dirty="0"/>
              <a:t>Unaprijediti upravljanje ljudskim resursima i raditi na </a:t>
            </a:r>
            <a:r>
              <a:rPr lang="hr-HR" b="1" dirty="0" err="1"/>
              <a:t>Employer</a:t>
            </a:r>
            <a:r>
              <a:rPr lang="hr-HR" b="1" dirty="0"/>
              <a:t> </a:t>
            </a:r>
            <a:r>
              <a:rPr lang="hr-HR" b="1" dirty="0" err="1"/>
              <a:t>brandingu</a:t>
            </a:r>
            <a:endParaRPr lang="hr-HR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376341" y="2155343"/>
            <a:ext cx="5396555" cy="924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Poslodavci odgovaraju na svega </a:t>
            </a:r>
            <a:r>
              <a:rPr lang="hr-HR" sz="2800" b="1" dirty="0"/>
              <a:t>10%</a:t>
            </a:r>
            <a:r>
              <a:rPr lang="hr-HR" dirty="0"/>
              <a:t> prijava na oglase.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742774" y="512748"/>
            <a:ext cx="8546" cy="508474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/>
          <p:cNvSpPr txBox="1">
            <a:spLocks/>
          </p:cNvSpPr>
          <p:nvPr/>
        </p:nvSpPr>
        <p:spPr>
          <a:xfrm>
            <a:off x="6376342" y="3196126"/>
            <a:ext cx="5396555" cy="98098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Za usporedbu u Češkoj poslodavci nisu savršeni ali odgovaraju na  70% prijava za posao</a:t>
            </a:r>
          </a:p>
          <a:p>
            <a:endParaRPr lang="hr-HR" dirty="0"/>
          </a:p>
          <a:p>
            <a:r>
              <a:rPr lang="hr-HR" dirty="0"/>
              <a:t>U svega </a:t>
            </a:r>
            <a:r>
              <a:rPr lang="hr-HR" sz="3200" b="1" dirty="0"/>
              <a:t>7,68%</a:t>
            </a:r>
            <a:r>
              <a:rPr lang="hr-HR" dirty="0"/>
              <a:t> oglasa  zadnjih godinu dana naveden je iznos plaće.</a:t>
            </a:r>
          </a:p>
          <a:p>
            <a:endParaRPr lang="hr-HR" dirty="0"/>
          </a:p>
          <a:p>
            <a:endParaRPr lang="hr-HR" dirty="0"/>
          </a:p>
          <a:p>
            <a:endParaRPr lang="hr-HR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54" y="6310489"/>
            <a:ext cx="14859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69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5290005" y="3193497"/>
            <a:ext cx="1556271" cy="58914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4000" dirty="0"/>
              <a:t>Hvala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505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algn="ctr">
          <a:defRPr sz="54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243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Dario Bals</dc:creator>
  <cp:lastModifiedBy>Igor Zonja</cp:lastModifiedBy>
  <cp:revision>50</cp:revision>
  <dcterms:created xsi:type="dcterms:W3CDTF">2016-01-11T10:56:29Z</dcterms:created>
  <dcterms:modified xsi:type="dcterms:W3CDTF">2017-05-26T14:43:02Z</dcterms:modified>
</cp:coreProperties>
</file>